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ymurzaevmurzabek@gmail.com" initials="a" lastIdx="2" clrIdx="0">
    <p:extLst>
      <p:ext uri="{19B8F6BF-5375-455C-9EA6-DF929625EA0E}">
        <p15:presenceInfo xmlns:p15="http://schemas.microsoft.com/office/powerpoint/2012/main" userId="2f884de33b39739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475F"/>
    <a:srgbClr val="165582"/>
    <a:srgbClr val="928F9E"/>
    <a:srgbClr val="726B7F"/>
    <a:srgbClr val="003F7F"/>
    <a:srgbClr val="838B9B"/>
    <a:srgbClr val="EBEEF2"/>
    <a:srgbClr val="15527D"/>
    <a:srgbClr val="A0B4C2"/>
    <a:srgbClr val="1654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58" autoAdjust="0"/>
    <p:restoredTop sz="91381" autoAdjust="0"/>
  </p:normalViewPr>
  <p:slideViewPr>
    <p:cSldViewPr snapToGrid="0">
      <p:cViewPr varScale="1">
        <p:scale>
          <a:sx n="67" d="100"/>
          <a:sy n="67" d="100"/>
        </p:scale>
        <p:origin x="3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6C04-844F-47BC-A532-D4245ED655C5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1062-9285-45EB-8CAB-3144C1996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727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6C04-844F-47BC-A532-D4245ED655C5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1062-9285-45EB-8CAB-3144C1996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186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6C04-844F-47BC-A532-D4245ED655C5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1062-9285-45EB-8CAB-3144C1996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932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6C04-844F-47BC-A532-D4245ED655C5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1062-9285-45EB-8CAB-3144C1996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118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6C04-844F-47BC-A532-D4245ED655C5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1062-9285-45EB-8CAB-3144C1996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029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6C04-844F-47BC-A532-D4245ED655C5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1062-9285-45EB-8CAB-3144C1996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545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6C04-844F-47BC-A532-D4245ED655C5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1062-9285-45EB-8CAB-3144C1996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91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6C04-844F-47BC-A532-D4245ED655C5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1062-9285-45EB-8CAB-3144C1996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07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6C04-844F-47BC-A532-D4245ED655C5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1062-9285-45EB-8CAB-3144C1996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135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6C04-844F-47BC-A532-D4245ED655C5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1062-9285-45EB-8CAB-3144C1996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45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6C04-844F-47BC-A532-D4245ED655C5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1062-9285-45EB-8CAB-3144C1996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347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B6C04-844F-47BC-A532-D4245ED655C5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51062-9285-45EB-8CAB-3144C1996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26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4.png"/><Relationship Id="rId7" Type="http://schemas.openxmlformats.org/officeDocument/2006/relationships/image" Target="../media/image1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6000" r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72455B4-EEF6-4DD2-99E1-167FEC4840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0" y="3126905"/>
            <a:ext cx="4005862" cy="654493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>
                <a:solidFill>
                  <a:schemeClr val="bg1"/>
                </a:solidFill>
                <a:latin typeface="Segoe UI Variable Small" pitchFamily="2" charset="0"/>
              </a:rPr>
              <a:t>Полный маршрут и подробная информация о поездке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026196-6CB6-48F8-BB85-74F68A5C8D03}"/>
              </a:ext>
            </a:extLst>
          </p:cNvPr>
          <p:cNvSpPr txBox="1"/>
          <p:nvPr/>
        </p:nvSpPr>
        <p:spPr>
          <a:xfrm>
            <a:off x="548640" y="3924664"/>
            <a:ext cx="5381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Экскурсия по Нукусу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20BF9C1-3AB9-47B4-B4E8-B85E94220016}"/>
              </a:ext>
            </a:extLst>
          </p:cNvPr>
          <p:cNvSpPr/>
          <p:nvPr/>
        </p:nvSpPr>
        <p:spPr>
          <a:xfrm>
            <a:off x="637544" y="8649662"/>
            <a:ext cx="21755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HelveticaLTPro-Bold"/>
              </a:rPr>
              <a:t>ЛУЧШИЙ ВЫБОР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17FB7C6-E5C2-4399-9565-980A2F9F13A1}"/>
              </a:ext>
            </a:extLst>
          </p:cNvPr>
          <p:cNvSpPr/>
          <p:nvPr/>
        </p:nvSpPr>
        <p:spPr>
          <a:xfrm>
            <a:off x="637544" y="8914098"/>
            <a:ext cx="21755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HelveticaLTPro-Bold"/>
              </a:rPr>
              <a:t>ЛУЧШИЕ ЦЕНЫ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61A011A-BDE0-48C5-A8A4-8B2B4E53346D}"/>
              </a:ext>
            </a:extLst>
          </p:cNvPr>
          <p:cNvSpPr/>
          <p:nvPr/>
        </p:nvSpPr>
        <p:spPr>
          <a:xfrm>
            <a:off x="637544" y="9192665"/>
            <a:ext cx="23419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>
                <a:solidFill>
                  <a:schemeClr val="bg1"/>
                </a:solidFill>
                <a:latin typeface="HelveticaLTPro-Bold"/>
              </a:rPr>
              <a:t>НАДЕЖНАЯ КОМАНДА</a:t>
            </a:r>
            <a:endParaRPr lang="ru-RU" sz="1100" b="1" dirty="0">
              <a:solidFill>
                <a:schemeClr val="bg1"/>
              </a:solidFill>
              <a:latin typeface="HelveticaLTPro-Bold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6B342D-F87B-475B-85E5-B24BEC4E0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46" y="348957"/>
            <a:ext cx="2679068" cy="19218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6ABFC7E-3A04-4B8F-9ABA-698595CFB2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72" y="1121020"/>
            <a:ext cx="2891957" cy="72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339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F2E1FD-235F-4EC1-BC71-E351CDBAE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2" y="209590"/>
            <a:ext cx="1763486" cy="59708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7C2267D-E11A-43DC-9C43-3B25C94B7B75}"/>
              </a:ext>
            </a:extLst>
          </p:cNvPr>
          <p:cNvSpPr/>
          <p:nvPr/>
        </p:nvSpPr>
        <p:spPr>
          <a:xfrm>
            <a:off x="2334408" y="1536792"/>
            <a:ext cx="28908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2C3E50"/>
                </a:solidFill>
                <a:latin typeface="HelveticaLTPro-Bold"/>
              </a:rPr>
              <a:t>Маршрут поездки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B7F81404-B4A4-4A1E-B93D-4EE287632EF3}"/>
              </a:ext>
            </a:extLst>
          </p:cNvPr>
          <p:cNvSpPr/>
          <p:nvPr/>
        </p:nvSpPr>
        <p:spPr>
          <a:xfrm>
            <a:off x="615450" y="7793504"/>
            <a:ext cx="2614249" cy="719781"/>
          </a:xfrm>
          <a:prstGeom prst="roundRect">
            <a:avLst/>
          </a:prstGeom>
          <a:solidFill>
            <a:srgbClr val="EBEEF2"/>
          </a:solidFill>
          <a:ln>
            <a:solidFill>
              <a:srgbClr val="EBEE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4F475F"/>
                </a:solidFill>
                <a:latin typeface="Segoe UI Variable Small" pitchFamily="2" charset="0"/>
              </a:rPr>
              <a:t>Продолжительность</a:t>
            </a:r>
            <a:r>
              <a:rPr lang="en-US" sz="1600" b="1" dirty="0">
                <a:solidFill>
                  <a:srgbClr val="4F475F"/>
                </a:solidFill>
                <a:latin typeface="Segoe UI Variable Small" pitchFamily="2" charset="0"/>
              </a:rPr>
              <a:t>:</a:t>
            </a:r>
            <a:endParaRPr lang="ru-RU" sz="1600" b="1" dirty="0">
              <a:solidFill>
                <a:srgbClr val="4F475F"/>
              </a:solidFill>
              <a:latin typeface="Segoe UI Variable Small" pitchFamily="2" charset="0"/>
            </a:endParaRPr>
          </a:p>
          <a:p>
            <a:pPr algn="ctr"/>
            <a:r>
              <a:rPr lang="ru-RU" sz="1600" b="1" dirty="0">
                <a:solidFill>
                  <a:srgbClr val="4F475F"/>
                </a:solidFill>
                <a:latin typeface="Segoe UI Variable Small" pitchFamily="2" charset="0"/>
              </a:rPr>
              <a:t>1 - день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9E77306D-D151-4F7D-9FD9-D0138734E391}"/>
              </a:ext>
            </a:extLst>
          </p:cNvPr>
          <p:cNvSpPr/>
          <p:nvPr/>
        </p:nvSpPr>
        <p:spPr>
          <a:xfrm>
            <a:off x="615449" y="8741874"/>
            <a:ext cx="2614249" cy="719781"/>
          </a:xfrm>
          <a:prstGeom prst="roundRect">
            <a:avLst/>
          </a:prstGeom>
          <a:solidFill>
            <a:srgbClr val="EBEEF2"/>
          </a:solidFill>
          <a:ln>
            <a:solidFill>
              <a:srgbClr val="EBEE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4F475F"/>
                </a:solidFill>
                <a:latin typeface="Segoe UI Variable Small" pitchFamily="2" charset="0"/>
              </a:rPr>
              <a:t>Общий путь</a:t>
            </a:r>
            <a:r>
              <a:rPr lang="en-US" sz="1600" b="1" dirty="0">
                <a:solidFill>
                  <a:srgbClr val="4F475F"/>
                </a:solidFill>
                <a:latin typeface="Segoe UI Variable Small" pitchFamily="2" charset="0"/>
              </a:rPr>
              <a:t>:</a:t>
            </a:r>
            <a:endParaRPr lang="ru-RU" sz="1600" b="1" dirty="0">
              <a:solidFill>
                <a:srgbClr val="4F475F"/>
              </a:solidFill>
              <a:latin typeface="Segoe UI Variable Small" pitchFamily="2" charset="0"/>
            </a:endParaRPr>
          </a:p>
          <a:p>
            <a:pPr algn="ctr"/>
            <a:r>
              <a:rPr lang="ru-RU" sz="1600" b="1" dirty="0">
                <a:solidFill>
                  <a:srgbClr val="4F475F"/>
                </a:solidFill>
                <a:latin typeface="Segoe UI Variable Small" pitchFamily="2" charset="0"/>
              </a:rPr>
              <a:t>Около 50 км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B1493535-CAFD-4109-88B1-3478210E563B}"/>
              </a:ext>
            </a:extLst>
          </p:cNvPr>
          <p:cNvSpPr/>
          <p:nvPr/>
        </p:nvSpPr>
        <p:spPr>
          <a:xfrm>
            <a:off x="4329976" y="7817905"/>
            <a:ext cx="2614249" cy="695380"/>
          </a:xfrm>
          <a:prstGeom prst="roundRect">
            <a:avLst/>
          </a:prstGeom>
          <a:solidFill>
            <a:srgbClr val="EBEEF2"/>
          </a:solidFill>
          <a:ln>
            <a:solidFill>
              <a:srgbClr val="EBEE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4F475F"/>
                </a:solidFill>
                <a:latin typeface="Segoe UI Variable Small" pitchFamily="2" charset="0"/>
              </a:rPr>
              <a:t>Сезон тура</a:t>
            </a:r>
            <a:r>
              <a:rPr lang="en-US" sz="1600" b="1" dirty="0">
                <a:solidFill>
                  <a:srgbClr val="4F475F"/>
                </a:solidFill>
                <a:latin typeface="Segoe UI Variable Small" pitchFamily="2" charset="0"/>
              </a:rPr>
              <a:t>:</a:t>
            </a:r>
            <a:endParaRPr lang="ru-RU" sz="1600" b="1" dirty="0">
              <a:solidFill>
                <a:srgbClr val="4F475F"/>
              </a:solidFill>
              <a:latin typeface="Segoe UI Variable Small" pitchFamily="2" charset="0"/>
            </a:endParaRPr>
          </a:p>
          <a:p>
            <a:pPr algn="ctr"/>
            <a:r>
              <a:rPr lang="ru-RU" sz="1600" b="1" dirty="0">
                <a:solidFill>
                  <a:srgbClr val="4F475F"/>
                </a:solidFill>
                <a:latin typeface="Segoe UI Variable Small" pitchFamily="2" charset="0"/>
              </a:rPr>
              <a:t>Круглый год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59717791-03B0-4E88-BF53-9C5B4A0DDAAC}"/>
              </a:ext>
            </a:extLst>
          </p:cNvPr>
          <p:cNvSpPr/>
          <p:nvPr/>
        </p:nvSpPr>
        <p:spPr>
          <a:xfrm>
            <a:off x="4329976" y="8733273"/>
            <a:ext cx="2614249" cy="728381"/>
          </a:xfrm>
          <a:prstGeom prst="roundRect">
            <a:avLst/>
          </a:prstGeom>
          <a:solidFill>
            <a:srgbClr val="EBEEF2"/>
          </a:solidFill>
          <a:ln>
            <a:solidFill>
              <a:srgbClr val="EBEE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4F475F"/>
                </a:solidFill>
                <a:latin typeface="Segoe UI Variable Small" pitchFamily="2" charset="0"/>
              </a:rPr>
              <a:t>Питание</a:t>
            </a:r>
            <a:r>
              <a:rPr lang="en-US" sz="1600" b="1" dirty="0">
                <a:solidFill>
                  <a:srgbClr val="4F475F"/>
                </a:solidFill>
                <a:latin typeface="Segoe UI Variable Small" pitchFamily="2" charset="0"/>
              </a:rPr>
              <a:t>:</a:t>
            </a:r>
            <a:endParaRPr lang="ru-RU" sz="1600" b="1" dirty="0">
              <a:solidFill>
                <a:srgbClr val="4F475F"/>
              </a:solidFill>
              <a:latin typeface="Segoe UI Variable Small" pitchFamily="2" charset="0"/>
            </a:endParaRPr>
          </a:p>
          <a:p>
            <a:pPr algn="ctr"/>
            <a:r>
              <a:rPr lang="ru-RU" sz="1600" b="1" dirty="0">
                <a:solidFill>
                  <a:srgbClr val="4F475F"/>
                </a:solidFill>
                <a:latin typeface="Segoe UI Variable Small" pitchFamily="2" charset="0"/>
              </a:rPr>
              <a:t>По  запросу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FD360294-A8DC-4EAE-B849-DB35D06A0EFB}"/>
              </a:ext>
            </a:extLst>
          </p:cNvPr>
          <p:cNvSpPr/>
          <p:nvPr/>
        </p:nvSpPr>
        <p:spPr>
          <a:xfrm>
            <a:off x="2541143" y="9637380"/>
            <a:ext cx="2614249" cy="719781"/>
          </a:xfrm>
          <a:prstGeom prst="roundRect">
            <a:avLst/>
          </a:prstGeom>
          <a:solidFill>
            <a:srgbClr val="EBEEF2"/>
          </a:solidFill>
          <a:ln>
            <a:solidFill>
              <a:srgbClr val="EBEE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4F475F"/>
                </a:solidFill>
                <a:latin typeface="Segoe UI Variable Small" pitchFamily="2" charset="0"/>
              </a:rPr>
              <a:t>Транспорт</a:t>
            </a:r>
            <a:r>
              <a:rPr lang="en-US" sz="1600" b="1" dirty="0">
                <a:solidFill>
                  <a:srgbClr val="4F475F"/>
                </a:solidFill>
                <a:latin typeface="Segoe UI Variable Small" pitchFamily="2" charset="0"/>
              </a:rPr>
              <a:t>:</a:t>
            </a:r>
            <a:endParaRPr lang="ru-RU" sz="1600" b="1" dirty="0">
              <a:solidFill>
                <a:srgbClr val="4F475F"/>
              </a:solidFill>
              <a:latin typeface="Segoe UI Variable Small" pitchFamily="2" charset="0"/>
            </a:endParaRPr>
          </a:p>
          <a:p>
            <a:pPr algn="ctr"/>
            <a:r>
              <a:rPr lang="ru-RU" sz="1600" b="1" dirty="0">
                <a:solidFill>
                  <a:srgbClr val="4F475F"/>
                </a:solidFill>
                <a:latin typeface="Segoe UI Variable Small" pitchFamily="2" charset="0"/>
              </a:rPr>
              <a:t>Седан - Микроавтобус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E5F8ABF7-1A41-4826-8BD8-F10FBF3787FA}"/>
              </a:ext>
            </a:extLst>
          </p:cNvPr>
          <p:cNvCxnSpPr/>
          <p:nvPr/>
        </p:nvCxnSpPr>
        <p:spPr>
          <a:xfrm>
            <a:off x="0" y="1128304"/>
            <a:ext cx="75596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86D87AC-5F32-4DDC-ACA1-25AEFEA66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593" y="2178528"/>
            <a:ext cx="4260487" cy="505017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CFB774A-54DD-4FBA-BB0E-518D35B55F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143" y="3897524"/>
            <a:ext cx="284365" cy="13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12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934783-C749-41C7-8C39-EC1F2F20D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8" y="209590"/>
            <a:ext cx="1763486" cy="5970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FB03D2-2551-4A88-A803-D08855A20401}"/>
              </a:ext>
            </a:extLst>
          </p:cNvPr>
          <p:cNvSpPr txBox="1"/>
          <p:nvPr/>
        </p:nvSpPr>
        <p:spPr>
          <a:xfrm>
            <a:off x="533716" y="1185069"/>
            <a:ext cx="6492240" cy="830997"/>
          </a:xfrm>
          <a:prstGeom prst="rect">
            <a:avLst/>
          </a:prstGeom>
          <a:solidFill>
            <a:srgbClr val="15527D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Segoe UI Variable Small" pitchFamily="2" charset="0"/>
              </a:rPr>
              <a:t>День 1</a:t>
            </a:r>
            <a:r>
              <a:rPr lang="en-US" sz="1600" dirty="0">
                <a:solidFill>
                  <a:schemeClr val="bg1"/>
                </a:solidFill>
                <a:latin typeface="Segoe UI Variable Small" pitchFamily="2" charset="0"/>
              </a:rPr>
              <a:t>:</a:t>
            </a:r>
            <a:r>
              <a:rPr lang="ru-RU" sz="1600" dirty="0">
                <a:solidFill>
                  <a:schemeClr val="bg1"/>
                </a:solidFill>
                <a:latin typeface="Segoe UI Variable Small" pitchFamily="2" charset="0"/>
              </a:rPr>
              <a:t> Музей Савицкого – дом музей </a:t>
            </a:r>
            <a:r>
              <a:rPr lang="ru-RU" sz="1600" dirty="0" err="1">
                <a:solidFill>
                  <a:schemeClr val="bg1"/>
                </a:solidFill>
                <a:latin typeface="Segoe UI Variable Small" pitchFamily="2" charset="0"/>
              </a:rPr>
              <a:t>Б.Серекеева</a:t>
            </a:r>
            <a:r>
              <a:rPr lang="ru-RU" sz="1600" dirty="0">
                <a:solidFill>
                  <a:schemeClr val="bg1"/>
                </a:solidFill>
                <a:latin typeface="Segoe UI Variable Small" pitchFamily="2" charset="0"/>
              </a:rPr>
              <a:t> – Студия Б. </a:t>
            </a:r>
            <a:r>
              <a:rPr lang="ru-RU" sz="1600" dirty="0" err="1">
                <a:solidFill>
                  <a:schemeClr val="bg1"/>
                </a:solidFill>
                <a:latin typeface="Segoe UI Variable Small" pitchFamily="2" charset="0"/>
              </a:rPr>
              <a:t>Серекеева</a:t>
            </a:r>
            <a:r>
              <a:rPr lang="ru-RU" sz="1600" dirty="0">
                <a:solidFill>
                  <a:schemeClr val="bg1"/>
                </a:solidFill>
                <a:latin typeface="Segoe UI Variable Small" pitchFamily="2" charset="0"/>
              </a:rPr>
              <a:t>-Мастерская </a:t>
            </a:r>
            <a:r>
              <a:rPr lang="ru-RU" sz="1600" dirty="0" err="1">
                <a:solidFill>
                  <a:schemeClr val="bg1"/>
                </a:solidFill>
                <a:latin typeface="Segoe UI Variable Small" pitchFamily="2" charset="0"/>
              </a:rPr>
              <a:t>Б.Кунназарова</a:t>
            </a:r>
            <a:r>
              <a:rPr lang="ru-RU" sz="1600" dirty="0">
                <a:solidFill>
                  <a:schemeClr val="bg1"/>
                </a:solidFill>
                <a:latin typeface="Segoe UI Variable Small" pitchFamily="2" charset="0"/>
              </a:rPr>
              <a:t>-Мастерская </a:t>
            </a:r>
            <a:r>
              <a:rPr lang="ru-RU" sz="1600" dirty="0" err="1">
                <a:solidFill>
                  <a:schemeClr val="bg1"/>
                </a:solidFill>
                <a:latin typeface="Segoe UI Variable Small" pitchFamily="2" charset="0"/>
              </a:rPr>
              <a:t>Г.Ембергенова</a:t>
            </a:r>
            <a:r>
              <a:rPr lang="ru-RU" sz="1600" dirty="0">
                <a:solidFill>
                  <a:schemeClr val="bg1"/>
                </a:solidFill>
                <a:latin typeface="Segoe UI Variable Small" pitchFamily="2" charset="0"/>
              </a:rPr>
              <a:t>-Мастерская </a:t>
            </a:r>
            <a:r>
              <a:rPr lang="ru-RU" sz="1600" dirty="0" err="1">
                <a:solidFill>
                  <a:schemeClr val="bg1"/>
                </a:solidFill>
                <a:latin typeface="Segoe UI Variable Small" pitchFamily="2" charset="0"/>
              </a:rPr>
              <a:t>Махада</a:t>
            </a:r>
            <a:r>
              <a:rPr lang="ru-RU" sz="1600" dirty="0">
                <a:solidFill>
                  <a:schemeClr val="bg1"/>
                </a:solidFill>
                <a:latin typeface="Segoe UI Variable Small" pitchFamily="2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Segoe UI Variable Small" pitchFamily="2" charset="0"/>
              </a:rPr>
              <a:t>апа</a:t>
            </a:r>
            <a:endParaRPr lang="ru-RU" sz="1600" dirty="0">
              <a:solidFill>
                <a:schemeClr val="bg1"/>
              </a:solidFill>
              <a:latin typeface="Segoe UI Variable Small" pitchFamily="2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E7D4469-1F7E-4207-8919-C44A9B7AFB03}"/>
              </a:ext>
            </a:extLst>
          </p:cNvPr>
          <p:cNvSpPr/>
          <p:nvPr/>
        </p:nvSpPr>
        <p:spPr>
          <a:xfrm>
            <a:off x="533716" y="2139964"/>
            <a:ext cx="6492240" cy="836022"/>
          </a:xfrm>
          <a:prstGeom prst="roundRect">
            <a:avLst/>
          </a:prstGeom>
          <a:solidFill>
            <a:srgbClr val="EBEE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4F475F"/>
                </a:solidFill>
              </a:rPr>
              <a:t>Начальная точка</a:t>
            </a:r>
            <a:r>
              <a:rPr lang="en-US" b="1" dirty="0">
                <a:solidFill>
                  <a:srgbClr val="4F475F"/>
                </a:solidFill>
              </a:rPr>
              <a:t>:</a:t>
            </a:r>
            <a:endParaRPr lang="ru-RU" dirty="0">
              <a:solidFill>
                <a:srgbClr val="4F475F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63A30B5-8F06-4691-A016-CCCCB37049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95378" y="2454117"/>
            <a:ext cx="128361" cy="2077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D66814-DACA-4C5F-AF4C-80F5F5AA3612}"/>
              </a:ext>
            </a:extLst>
          </p:cNvPr>
          <p:cNvSpPr txBox="1"/>
          <p:nvPr/>
        </p:nvSpPr>
        <p:spPr>
          <a:xfrm>
            <a:off x="2623739" y="2452846"/>
            <a:ext cx="3937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>
                <a:solidFill>
                  <a:srgbClr val="4F475F"/>
                </a:solidFill>
              </a:rPr>
              <a:t>г.Нукус</a:t>
            </a:r>
            <a:r>
              <a:rPr lang="ru-RU" sz="1400" dirty="0">
                <a:solidFill>
                  <a:srgbClr val="4F475F"/>
                </a:solidFill>
              </a:rPr>
              <a:t>(Ж</a:t>
            </a:r>
            <a:r>
              <a:rPr lang="en-US" sz="1400" dirty="0">
                <a:solidFill>
                  <a:srgbClr val="4F475F"/>
                </a:solidFill>
              </a:rPr>
              <a:t>/</a:t>
            </a:r>
            <a:r>
              <a:rPr lang="ru-RU" sz="1400" dirty="0">
                <a:solidFill>
                  <a:srgbClr val="4F475F"/>
                </a:solidFill>
              </a:rPr>
              <a:t>Д Вокзал, Аэропорт, Гостиница и </a:t>
            </a:r>
            <a:r>
              <a:rPr lang="ru-RU" sz="1400" dirty="0" err="1">
                <a:solidFill>
                  <a:srgbClr val="4F475F"/>
                </a:solidFill>
              </a:rPr>
              <a:t>т.д</a:t>
            </a:r>
            <a:r>
              <a:rPr lang="ru-RU" sz="1400" dirty="0">
                <a:solidFill>
                  <a:srgbClr val="4F475F"/>
                </a:solidFill>
              </a:rPr>
              <a:t>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FDDBFC6-F7F5-4E6F-AD4B-3FE32E3A94DB}"/>
              </a:ext>
            </a:extLst>
          </p:cNvPr>
          <p:cNvSpPr/>
          <p:nvPr/>
        </p:nvSpPr>
        <p:spPr>
          <a:xfrm>
            <a:off x="491181" y="3166547"/>
            <a:ext cx="6573519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Сегодня вас ждет творческий тур, где каждый момент пропитан вдохновением и искусством. Наша основная цель – открыть национальный колорит через творчество мастеров которые возрождают забытые ремесла Каракалпаков.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9:00-12:00 Посещение Каракалпакского Государственного музея искусств имени </a:t>
            </a:r>
            <a:r>
              <a:rPr lang="ru-RU" sz="1400" dirty="0" err="1"/>
              <a:t>И.В.Савицкого</a:t>
            </a:r>
            <a:r>
              <a:rPr lang="ru-RU" sz="1400" dirty="0"/>
              <a:t>, который является феноменов Лувром в пустыни и местом паломничество искусствоведов. Музей насчитывает около 100.000 экспонатов в коллекции которого имеется искусство древнего Хорезма, народного прикладного искусство Каракалпаков, а также Авангард забытый под пластом нескольких десятилетий. Здесь вы обнаружите не только творчество великих мастеров, но и принципиально новые взгляды на историю русского и советского искусства в глобальном контексте.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12:00-13:00 Визит Дом музея </a:t>
            </a:r>
            <a:r>
              <a:rPr lang="ru-RU" sz="1400" dirty="0" err="1"/>
              <a:t>Базарбая</a:t>
            </a:r>
            <a:r>
              <a:rPr lang="ru-RU" sz="1400" dirty="0"/>
              <a:t> </a:t>
            </a:r>
            <a:r>
              <a:rPr lang="ru-RU" sz="1400" dirty="0" err="1"/>
              <a:t>Серекеева</a:t>
            </a:r>
            <a:r>
              <a:rPr lang="ru-RU" sz="1400" dirty="0"/>
              <a:t> заслуженного художника. Этот уютный уголок является хранилищем искусства. В семье художника можно отведать традиционное блюдо Каракалпаков в юрте расположенного во дворе дома музея. </a:t>
            </a:r>
          </a:p>
          <a:p>
            <a:pPr algn="just"/>
            <a:r>
              <a:rPr lang="ru-RU" sz="1400" dirty="0"/>
              <a:t>14:00-14:30 Направляемся в студию нашего современника сына художника </a:t>
            </a:r>
            <a:r>
              <a:rPr lang="ru-RU" sz="1400" dirty="0" err="1"/>
              <a:t>Базарбая</a:t>
            </a:r>
            <a:r>
              <a:rPr lang="ru-RU" sz="1400" dirty="0"/>
              <a:t> </a:t>
            </a:r>
            <a:r>
              <a:rPr lang="ru-RU" sz="1400" dirty="0" err="1"/>
              <a:t>Серекеева</a:t>
            </a:r>
            <a:r>
              <a:rPr lang="ru-RU" sz="1400" dirty="0"/>
              <a:t> к Бахтиеру </a:t>
            </a:r>
            <a:r>
              <a:rPr lang="ru-RU" sz="1400" dirty="0" err="1"/>
              <a:t>Серекееву</a:t>
            </a:r>
            <a:r>
              <a:rPr lang="ru-RU" sz="1400" dirty="0"/>
              <a:t>, где представлены работы в стиле модерна. </a:t>
            </a:r>
          </a:p>
          <a:p>
            <a:pPr algn="just"/>
            <a:r>
              <a:rPr lang="ru-RU" sz="1400" dirty="0"/>
              <a:t>15:00-15:30 Посещение мастерскую </a:t>
            </a:r>
            <a:r>
              <a:rPr lang="ru-RU" sz="1400" dirty="0" err="1"/>
              <a:t>Бибисары</a:t>
            </a:r>
            <a:r>
              <a:rPr lang="ru-RU" sz="1400" dirty="0"/>
              <a:t> </a:t>
            </a:r>
            <a:r>
              <a:rPr lang="ru-RU" sz="1400" dirty="0" err="1"/>
              <a:t>Кунназаровой</a:t>
            </a:r>
            <a:r>
              <a:rPr lang="ru-RU" sz="1400" dirty="0"/>
              <a:t>, которая возрождает ковровые изделия по традиционному способу для декорации современных юрт. 15:45-16:30 Визит к ремесленнице, вышивальщице, и художник по ткани Гульнаре </a:t>
            </a:r>
            <a:r>
              <a:rPr lang="ru-RU" sz="1400" dirty="0" err="1"/>
              <a:t>Ембергеновой</a:t>
            </a:r>
            <a:r>
              <a:rPr lang="ru-RU" sz="1400" dirty="0"/>
              <a:t>. Первая ремесленница возродившая забытый способ национальной вышивки Каракалпаков.</a:t>
            </a:r>
          </a:p>
          <a:p>
            <a:pPr algn="just"/>
            <a:r>
              <a:rPr lang="ru-RU" sz="1400" dirty="0"/>
              <a:t>16:30-17:30 Остановка у мастерицы </a:t>
            </a:r>
            <a:r>
              <a:rPr lang="ru-RU" sz="1400" dirty="0" err="1"/>
              <a:t>Махада</a:t>
            </a:r>
            <a:r>
              <a:rPr lang="ru-RU" sz="1400" dirty="0"/>
              <a:t>, которая изготавливает куклы в национальном колорите. </a:t>
            </a:r>
          </a:p>
          <a:p>
            <a:pPr algn="just"/>
            <a:r>
              <a:rPr lang="ru-RU" sz="1400" dirty="0"/>
              <a:t>Завершение тура.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E0EBBD28-2420-4C66-AB22-2B1D50E98013}"/>
              </a:ext>
            </a:extLst>
          </p:cNvPr>
          <p:cNvCxnSpPr/>
          <p:nvPr/>
        </p:nvCxnSpPr>
        <p:spPr>
          <a:xfrm>
            <a:off x="0" y="972094"/>
            <a:ext cx="75596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5260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4AF0441-D92D-44FB-8BAF-EF3B1F49B7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8782"/>
            <a:ext cx="5016137" cy="333931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4AB1F1-9B51-4D78-919E-AB8E99DDA7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8" y="209590"/>
            <a:ext cx="1763486" cy="597086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7FD292A6-6817-4E2A-9C0E-9FE664E0F451}"/>
              </a:ext>
            </a:extLst>
          </p:cNvPr>
          <p:cNvCxnSpPr/>
          <p:nvPr/>
        </p:nvCxnSpPr>
        <p:spPr>
          <a:xfrm>
            <a:off x="0" y="972094"/>
            <a:ext cx="75596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7DF1613-B197-4933-8756-FC645AD27A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2873"/>
            <a:ext cx="4161454" cy="277321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D637602-332B-45A2-A900-905AE687B0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861" y="6677506"/>
            <a:ext cx="2568814" cy="192946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74E0F93-78D2-40B0-AE0F-7AAB0E213B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474" y="1282873"/>
            <a:ext cx="3923201" cy="277321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8D815E1-16FD-49A6-A51B-800B49D83F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6085"/>
            <a:ext cx="4216147" cy="262685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7E01A4A-A6F7-4ED0-BF22-A15EDA037B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474" y="4061528"/>
            <a:ext cx="3923201" cy="261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58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DCCF50F-706D-498C-B658-DAECEF5B78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495" y="6038852"/>
            <a:ext cx="4084180" cy="272414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5F2F2F-1AF2-484E-8D37-C171565FB1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3701"/>
            <a:ext cx="7544240" cy="47151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1C6941-4041-4A44-A29A-723A5BBD9F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38851"/>
            <a:ext cx="3952874" cy="27241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BA71C97-CD0A-46C6-B037-F9EC4FDAAB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8" y="209590"/>
            <a:ext cx="1763486" cy="597086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3CE7A929-D31A-4E57-AB9A-C4133C329DA7}"/>
              </a:ext>
            </a:extLst>
          </p:cNvPr>
          <p:cNvCxnSpPr/>
          <p:nvPr/>
        </p:nvCxnSpPr>
        <p:spPr>
          <a:xfrm>
            <a:off x="0" y="972094"/>
            <a:ext cx="75596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2684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757</TotalTime>
  <Words>302</Words>
  <Application>Microsoft Office PowerPoint</Application>
  <PresentationFormat>Произвольный</PresentationFormat>
  <Paragraphs>28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HelveticaLTPro-Bold</vt:lpstr>
      <vt:lpstr>Segoe UI Variable Small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aymurzaevmurzabek@gmail.com</dc:creator>
  <cp:lastModifiedBy>Мырзабек Аймурзаев</cp:lastModifiedBy>
  <cp:revision>27</cp:revision>
  <dcterms:created xsi:type="dcterms:W3CDTF">2023-11-24T09:24:12Z</dcterms:created>
  <dcterms:modified xsi:type="dcterms:W3CDTF">2024-01-27T09:42:55Z</dcterms:modified>
</cp:coreProperties>
</file>